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90C77-2415-4BB7-9A77-77AEF47E8E42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C03-8850-4990-979A-1EE0864529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15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COR- KONIEC PAŹDZIERNIKA; INNOGY; VEOLIA;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4C03-8850-4990-979A-1EE0864529F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50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WYONANIE SIECI (GAZOCOĄG, TELETECHNIKA, OŚWIETLENIE) W CHODNIKACH, NIE INGERUJEMY W JEZDNIĘ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4C03-8850-4990-979A-1EE0864529F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0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WYKONANIE SIECI WOD-KAN I ZAKRESU DROGOWEGO RÓWNOLEGLE NA DÓWCH ODCINKACJ 1 I 3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4C03-8850-4990-979A-1EE0864529F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23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4C03-8850-4990-979A-1EE0864529F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79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A8CEA-004B-4CE3-92DE-9B9A669EE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7F8861-963B-4BFC-8CD3-6C6392801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91F824-D7B0-4634-9C35-22F33A55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D6CD2A-D2CB-4917-A420-4FA6AA85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645441-7C97-4BAD-A36C-FD2132F1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22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C59FB-355D-416E-8A80-FAFD7A49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52A364-A362-4CEF-8832-38778F0A1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6E87A0-840D-414D-8AD3-19339B79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CF17DE-0533-4BBB-BA78-E1F693E8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EB51F2-B47E-490A-A845-F67F215A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93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0AF1DC-66BC-4801-B3AC-061F3644C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73EB5CF-6E9B-4622-A6FC-92192CA2F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6451A2-4F6F-41BA-B353-376C7E5C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9128BE-0E01-4B03-84CE-A43A0548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F201DC-3ECE-4D18-8046-1DD1F8D9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10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CECF1A-44C0-4405-8C6C-202E6D4E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983CC5-D472-4C03-B021-3FA503C7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02D59A-318E-452A-98A6-2102BDF4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E59FA1-7560-44E3-B5FD-BFE90E7A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4B7E1E-C186-40A9-AC0D-2B09F4BD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83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72734-BE67-4A7A-8C46-47EE305A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FD6235-FE22-402A-81CB-390AC612F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F1105F-EF1B-4F6E-9BBB-E8CBB29C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BE4D9F-EAAE-4FF7-B9DB-DA6670F1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8DFFE4-9568-41F6-B214-C307ECE2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03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F6C75-636F-402E-A5D6-186E4BCA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8F3F9F-717E-48A1-87F7-12FC53866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B956C5-DD85-41AC-B830-5DC6DD0BC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ACA026-2808-49C8-955B-2889AA9C5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6FC736-5A5D-4642-BCE0-598A9495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4A0390-32A9-46B4-A19C-50776CAF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26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0C25C-988F-44AE-BEE7-9546F0EC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4FAC1C-82D9-4B93-97DF-26E0FA6E5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BBED73-2EB2-41DB-B835-688640D56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4EDF2B-B013-42E6-9DDE-D990FB507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DA3D5F6-82D7-4FC3-AD10-25C238C86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8EB6BC5-23D2-4CB0-B60D-6008D0BC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EF54A01-1DC4-4739-92ED-429D5155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CCC66DB-D1A6-4E94-BEB5-F137A400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94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043CF3-3859-42B8-AAC8-0E47996A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232098E-B28A-41F4-BF22-211F211A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201B7A0-E831-45A0-8505-5F3235CB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DADF5B-1C55-4EF2-A201-462F819D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01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61B531D-DD7C-42AC-8EB0-EA762AF7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98FAC09-00EF-45D0-BCA2-890CA1FE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B9BBCB-94B2-4718-8F70-367534D2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1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7DDEB-F145-4655-B807-D24BD620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313D7F-E1C5-4DB2-AA84-34D0F10E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F12013-AA66-4860-A30B-1EF892009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117E3C-886C-48DB-A760-CD547AEB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F0C2EF-924A-4ACE-A323-3DE163FF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0C4314-0B98-4647-A8F6-0363E436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8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A29A6-BD17-41CF-AA47-883B525E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EB2BE1D-3F69-48AA-8883-65524E642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0DEF89-8CB0-4E88-AFD8-E04BB9400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B601A1-67A2-42CC-A50D-ABE611D7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0443AB-1614-47E7-874A-4C0460AB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E8AA89-79F1-47D0-9684-025436F2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9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9851B85-4B7A-42B2-974D-AB24C98F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6CB497-236C-489D-B5D3-83455DE70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E4713C-976A-44D2-8F25-37D69A68E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FFF4-2747-49B7-8F33-AA8EC558B1F8}" type="datetimeFigureOut">
              <a:rPr lang="pl-PL" smtClean="0"/>
              <a:t>16.10.2018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9BC79F-2F2F-445B-8044-5C48179BE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2DC655-BC11-451D-B1FE-430EE187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31DA9-4950-4469-AD55-A2006DD87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79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57B3EA-8651-40F0-BB8C-500AC195E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74" y="31777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i="1" u="sng" dirty="0"/>
              <a:t>ETAPOWANIE ROBÓT</a:t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r>
              <a:rPr lang="pl-PL" b="1" dirty="0"/>
              <a:t>"Przebudowa ul. Włodarzewskiej na odcinku od ul. Usypiskowej do Al. Jerozolimskich wraz z odwodnieniem"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761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0A261-E1A9-4660-B28E-839A82A4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PROJEKTOWANE OBJAZDY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E08EFA-9061-4DC9-AAA0-9EE060A19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dirty="0"/>
              <a:t>Zalecany objazd ul. Włodarzewskiej na kierunku z zachodu na wschód został zaproponowany ul. Śmigłowca, dalej ul. Drawską aż do ronda, dalej ul. Dickensa do ul. Grójeckiej i ul. Grójecką do ul. Włodarzewskiej </a:t>
            </a:r>
          </a:p>
          <a:p>
            <a:r>
              <a:rPr lang="pl-PL" dirty="0"/>
              <a:t>Dodatkowo dla ułatwienia komunikacji i dojazdów do działek oraz budynków zlokalizowanych przy ul. Włodarzewskiej do objazdu włączona zostanie ulica Przy Parku</a:t>
            </a:r>
          </a:p>
          <a:p>
            <a:r>
              <a:rPr lang="pl-PL" dirty="0"/>
              <a:t>Alternatywny objazd ulicy Włodarzewskiej w obu kierunkach stanowić będzie ul. Instalatorów, ul. Szybka i ul. Jutrzenki</a:t>
            </a:r>
          </a:p>
          <a:p>
            <a:r>
              <a:rPr lang="pl-PL" dirty="0"/>
              <a:t>Wykonawca zapewni ciągłość dostępu do wszystkich budynków dla ruchu kołowego jak i pieszego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6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2">
            <a:extLst>
              <a:ext uri="{FF2B5EF4-FFF2-40B4-BE49-F238E27FC236}">
                <a16:creationId xmlns:a16="http://schemas.microsoft.com/office/drawing/2014/main" id="{CE8FC492-CF57-429F-A1F9-D8ABA92A8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152" t="17767" r="8027" b="9695"/>
          <a:stretch/>
        </p:blipFill>
        <p:spPr>
          <a:xfrm>
            <a:off x="838200" y="725731"/>
            <a:ext cx="9904356" cy="613226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A70A261-E1A9-4660-B28E-839A82A4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PROJEKTOWANE OBJAZDY</a:t>
            </a:r>
            <a:br>
              <a:rPr lang="pl-PL" dirty="0"/>
            </a:b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F2047F9-E7CC-4D8B-99CF-F80D454AEE20}"/>
              </a:ext>
            </a:extLst>
          </p:cNvPr>
          <p:cNvSpPr txBox="1"/>
          <p:nvPr/>
        </p:nvSpPr>
        <p:spPr>
          <a:xfrm rot="21332391">
            <a:off x="5433775" y="6235614"/>
            <a:ext cx="147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70C0"/>
                </a:solidFill>
              </a:rPr>
              <a:t>UL. INSTALATORÓW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4507116-A182-440F-983A-28DFE61897CA}"/>
              </a:ext>
            </a:extLst>
          </p:cNvPr>
          <p:cNvSpPr txBox="1"/>
          <p:nvPr/>
        </p:nvSpPr>
        <p:spPr>
          <a:xfrm rot="426141">
            <a:off x="3185052" y="2565947"/>
            <a:ext cx="147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70C0"/>
                </a:solidFill>
              </a:rPr>
              <a:t>UL. ŚMIGŁOWCA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8C14F71-6B57-4BBC-86A6-35E9BEB7E9CA}"/>
              </a:ext>
            </a:extLst>
          </p:cNvPr>
          <p:cNvSpPr txBox="1"/>
          <p:nvPr/>
        </p:nvSpPr>
        <p:spPr>
          <a:xfrm rot="3095534">
            <a:off x="5192565" y="3796213"/>
            <a:ext cx="147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70C0"/>
                </a:solidFill>
              </a:rPr>
              <a:t>UL. PRZY PARKU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0B7BDD4-854C-4495-A8A3-DE969468A8AE}"/>
              </a:ext>
            </a:extLst>
          </p:cNvPr>
          <p:cNvSpPr txBox="1"/>
          <p:nvPr/>
        </p:nvSpPr>
        <p:spPr>
          <a:xfrm rot="18828116">
            <a:off x="4883381" y="1624551"/>
            <a:ext cx="147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70C0"/>
                </a:solidFill>
              </a:rPr>
              <a:t>UL. DICKENSA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00423A0-BF25-4532-ACE0-F05E482EFDF8}"/>
              </a:ext>
            </a:extLst>
          </p:cNvPr>
          <p:cNvSpPr txBox="1"/>
          <p:nvPr/>
        </p:nvSpPr>
        <p:spPr>
          <a:xfrm rot="201742">
            <a:off x="7808750" y="934724"/>
            <a:ext cx="147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70C0"/>
                </a:solidFill>
              </a:rPr>
              <a:t>UL. DICKENSA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020CDCE-7256-4638-8B87-D5EF2F7D0AC1}"/>
              </a:ext>
            </a:extLst>
          </p:cNvPr>
          <p:cNvSpPr txBox="1"/>
          <p:nvPr/>
        </p:nvSpPr>
        <p:spPr>
          <a:xfrm rot="17442970">
            <a:off x="1178491" y="3678790"/>
            <a:ext cx="1796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70C0"/>
                </a:solidFill>
              </a:rPr>
              <a:t>UL. ALEJE JEROZOLIMSKIE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8206421-9DA0-4844-A855-60994B1615AE}"/>
              </a:ext>
            </a:extLst>
          </p:cNvPr>
          <p:cNvSpPr txBox="1"/>
          <p:nvPr/>
        </p:nvSpPr>
        <p:spPr>
          <a:xfrm rot="2619526">
            <a:off x="2383578" y="6398095"/>
            <a:ext cx="147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70C0"/>
                </a:solidFill>
              </a:rPr>
              <a:t>UL. SZYBKA</a:t>
            </a:r>
          </a:p>
        </p:txBody>
      </p:sp>
    </p:spTree>
    <p:extLst>
      <p:ext uri="{BB962C8B-B14F-4D97-AF65-F5344CB8AC3E}">
        <p14:creationId xmlns:p14="http://schemas.microsoft.com/office/powerpoint/2010/main" val="360283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77D29A-C291-45ED-B2E4-ACFA7801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-122555"/>
            <a:ext cx="10515600" cy="1325563"/>
          </a:xfrm>
        </p:spPr>
        <p:txBody>
          <a:bodyPr/>
          <a:lstStyle/>
          <a:p>
            <a:r>
              <a:rPr lang="pl-PL" b="1" dirty="0"/>
              <a:t>ZAKRES DO WYKONANIA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FA6E0AE-6762-4B7E-BE30-A0E5B7638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056" y="1690688"/>
            <a:ext cx="9224059" cy="44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72809-4571-46DE-865F-BD741469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267335"/>
            <a:ext cx="10515600" cy="1325563"/>
          </a:xfrm>
        </p:spPr>
        <p:txBody>
          <a:bodyPr/>
          <a:lstStyle/>
          <a:p>
            <a:r>
              <a:rPr lang="pl-PL" b="1" dirty="0"/>
              <a:t>PODZIAŁ NA ODCINKI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3DB4A510-E8BE-470C-8637-275CD0062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152" t="17767" r="8027" b="9695"/>
          <a:stretch/>
        </p:blipFill>
        <p:spPr>
          <a:xfrm>
            <a:off x="838197" y="599236"/>
            <a:ext cx="8622324" cy="53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E52AD7-454D-494E-BFDB-26F6BC9C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96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/>
              <a:t>ODCINEK 1: UL. USYPISKOWA – UL. PRZY PARKU</a:t>
            </a:r>
          </a:p>
          <a:p>
            <a:pPr marL="0" indent="0">
              <a:buNone/>
            </a:pPr>
            <a:r>
              <a:rPr lang="pl-PL" sz="3600" dirty="0"/>
              <a:t>	</a:t>
            </a:r>
            <a:r>
              <a:rPr lang="pl-PL" sz="3000" dirty="0"/>
              <a:t>WYKONYWANY „POŁÓWKAMI”</a:t>
            </a:r>
          </a:p>
          <a:p>
            <a:r>
              <a:rPr lang="pl-PL" sz="3600" dirty="0"/>
              <a:t>ODCINEK 2: UL. PRZY PARKU – UL. DRAWSKA</a:t>
            </a:r>
          </a:p>
          <a:p>
            <a:pPr marL="0" indent="0">
              <a:buNone/>
            </a:pPr>
            <a:r>
              <a:rPr lang="pl-PL" sz="3600" dirty="0"/>
              <a:t>	</a:t>
            </a:r>
            <a:r>
              <a:rPr lang="pl-PL" sz="3000" dirty="0"/>
              <a:t>WYKONYWANY „POŁÓWKAMI”</a:t>
            </a:r>
          </a:p>
          <a:p>
            <a:r>
              <a:rPr lang="pl-PL" sz="3600" dirty="0"/>
              <a:t>ODCINEK 3: UL. DRAWSKA – UL. ZADUMANA</a:t>
            </a:r>
          </a:p>
          <a:p>
            <a:pPr marL="0" indent="0">
              <a:buNone/>
            </a:pPr>
            <a:r>
              <a:rPr lang="pl-PL" sz="3600" dirty="0"/>
              <a:t>	</a:t>
            </a:r>
            <a:r>
              <a:rPr lang="pl-PL" sz="3000" dirty="0"/>
              <a:t>WYKONYWANY „POŁÓWKAMI”</a:t>
            </a:r>
          </a:p>
          <a:p>
            <a:r>
              <a:rPr lang="pl-PL" sz="3600" dirty="0"/>
              <a:t>ODCINEK 4: UL. ZADUMANA – AL. JEROZOLIMSKIE</a:t>
            </a:r>
          </a:p>
          <a:p>
            <a:pPr marL="0" indent="0">
              <a:buNone/>
            </a:pPr>
            <a:r>
              <a:rPr lang="pl-PL" sz="3600" dirty="0"/>
              <a:t>	</a:t>
            </a:r>
            <a:r>
              <a:rPr lang="pl-PL" sz="3000" dirty="0"/>
              <a:t>WYKONYWANY NA CAŁKOWITYM ZAMKNIĘCIU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AFC99EE-BE11-4A0E-B07B-4B066AA3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-210345"/>
            <a:ext cx="10515600" cy="1325563"/>
          </a:xfrm>
        </p:spPr>
        <p:txBody>
          <a:bodyPr/>
          <a:lstStyle/>
          <a:p>
            <a:r>
              <a:rPr lang="pl-PL" b="1" dirty="0"/>
              <a:t>PODZIAŁ NA ODCINKI</a:t>
            </a:r>
          </a:p>
        </p:txBody>
      </p:sp>
    </p:spTree>
    <p:extLst>
      <p:ext uri="{BB962C8B-B14F-4D97-AF65-F5344CB8AC3E}">
        <p14:creationId xmlns:p14="http://schemas.microsoft.com/office/powerpoint/2010/main" val="355787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669A3D-3252-4668-8B19-9AABE055F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ZATWIERDZONY PROJEKT CZASOWEJ ORGANIZACJI RUCHU</a:t>
            </a:r>
          </a:p>
          <a:p>
            <a:r>
              <a:rPr lang="pl-PL" dirty="0"/>
              <a:t>UZGODNIENIA I PODPISANIE UMOWY INWESTORA Z INNOGY</a:t>
            </a:r>
          </a:p>
          <a:p>
            <a:r>
              <a:rPr lang="pl-PL" dirty="0"/>
              <a:t>UZGODNIONY PROJEKT VEOLIA I PSG (roboty towarzyszące)</a:t>
            </a:r>
          </a:p>
          <a:p>
            <a:r>
              <a:rPr lang="pl-PL" dirty="0"/>
              <a:t>ORGANIZACJA PLACU BUDOWY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BF627C0-4D2F-480A-9718-41AE5082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/>
              <a:t>ETAP 0</a:t>
            </a:r>
            <a:br>
              <a:rPr lang="pl-PL" b="1" dirty="0"/>
            </a:br>
            <a:r>
              <a:rPr lang="pl-PL" b="1" dirty="0"/>
              <a:t>WARUNKI KONIECZNE DO ROZPOCZĘCIA PRAC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054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12">
            <a:extLst>
              <a:ext uri="{FF2B5EF4-FFF2-40B4-BE49-F238E27FC236}">
                <a16:creationId xmlns:a16="http://schemas.microsoft.com/office/drawing/2014/main" id="{5B1E4C83-3D3F-40A7-9DBF-2353C095B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52" t="17767" r="8027" b="9695"/>
          <a:stretch/>
        </p:blipFill>
        <p:spPr>
          <a:xfrm>
            <a:off x="1288243" y="1057411"/>
            <a:ext cx="8622324" cy="53385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2A3E05-4D1C-4333-85CC-724854BD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/>
              <a:t>ETAP 1</a:t>
            </a:r>
            <a:br>
              <a:rPr lang="pl-PL" dirty="0"/>
            </a:br>
            <a:r>
              <a:rPr lang="pl-PL" sz="2200" dirty="0"/>
              <a:t>RUCH JEDNOKIERUNKOWY POŁOWĄ JEZDNI NA ODCINKU: UL. DRAWSKA – UL. ZADUMANA</a:t>
            </a:r>
            <a:br>
              <a:rPr lang="pl-PL" sz="2200" dirty="0"/>
            </a:br>
            <a:r>
              <a:rPr lang="pl-PL" sz="2200" dirty="0"/>
              <a:t>AUTOBUS: zachowany</a:t>
            </a:r>
            <a:br>
              <a:rPr lang="pl-PL" sz="2000" dirty="0"/>
            </a:br>
            <a:r>
              <a:rPr lang="pl-PL" sz="2000" dirty="0"/>
              <a:t>CZAS REALIZACJI: ok. 3 miesiące</a:t>
            </a:r>
            <a:endParaRPr lang="pl-PL" dirty="0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0DD86426-5949-4803-B18C-93B44C4F3173}"/>
              </a:ext>
            </a:extLst>
          </p:cNvPr>
          <p:cNvSpPr/>
          <p:nvPr/>
        </p:nvSpPr>
        <p:spPr>
          <a:xfrm>
            <a:off x="2557964" y="5007112"/>
            <a:ext cx="1945560" cy="746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F5055546-1966-41DC-A771-2FA261259788}"/>
              </a:ext>
            </a:extLst>
          </p:cNvPr>
          <p:cNvSpPr/>
          <p:nvPr/>
        </p:nvSpPr>
        <p:spPr>
          <a:xfrm rot="20496659">
            <a:off x="4366294" y="5760695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143DB12-35D1-4AB8-85CD-F47A28400685}"/>
              </a:ext>
            </a:extLst>
          </p:cNvPr>
          <p:cNvSpPr/>
          <p:nvPr/>
        </p:nvSpPr>
        <p:spPr>
          <a:xfrm rot="20496659">
            <a:off x="4866757" y="5600674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E432ED34-1F20-4905-9E0F-B41185C0B2E6}"/>
              </a:ext>
            </a:extLst>
          </p:cNvPr>
          <p:cNvSpPr/>
          <p:nvPr/>
        </p:nvSpPr>
        <p:spPr>
          <a:xfrm rot="20496659">
            <a:off x="5367219" y="5448275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73DB1893-0D86-4C9C-A004-67DD8508D7A0}"/>
              </a:ext>
            </a:extLst>
          </p:cNvPr>
          <p:cNvSpPr/>
          <p:nvPr/>
        </p:nvSpPr>
        <p:spPr>
          <a:xfrm rot="20496659">
            <a:off x="5867681" y="5264390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F5E6BD09-32CD-4AF4-9329-3C526DA88824}"/>
              </a:ext>
            </a:extLst>
          </p:cNvPr>
          <p:cNvSpPr/>
          <p:nvPr/>
        </p:nvSpPr>
        <p:spPr>
          <a:xfrm rot="20496659">
            <a:off x="6374721" y="5093946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AC725C1A-0FFC-4FE6-9C20-A591D09109D2}"/>
              </a:ext>
            </a:extLst>
          </p:cNvPr>
          <p:cNvSpPr/>
          <p:nvPr/>
        </p:nvSpPr>
        <p:spPr>
          <a:xfrm rot="9598751">
            <a:off x="4518694" y="5913095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7AC08DA-FD3F-4194-9D92-3EBD4E15DE48}"/>
              </a:ext>
            </a:extLst>
          </p:cNvPr>
          <p:cNvSpPr/>
          <p:nvPr/>
        </p:nvSpPr>
        <p:spPr>
          <a:xfrm rot="9634189">
            <a:off x="5100453" y="5724005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2DCCBEAF-DCB9-4F49-A885-AECD4A09915A}"/>
              </a:ext>
            </a:extLst>
          </p:cNvPr>
          <p:cNvSpPr/>
          <p:nvPr/>
        </p:nvSpPr>
        <p:spPr>
          <a:xfrm rot="9598751">
            <a:off x="5697334" y="5519145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29262A44-4B00-4327-A23C-CC4B683379C6}"/>
              </a:ext>
            </a:extLst>
          </p:cNvPr>
          <p:cNvSpPr/>
          <p:nvPr/>
        </p:nvSpPr>
        <p:spPr>
          <a:xfrm rot="9598751">
            <a:off x="6226922" y="5345436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4A11522F-5B1A-4750-8D9A-1D846BADC46D}"/>
              </a:ext>
            </a:extLst>
          </p:cNvPr>
          <p:cNvSpPr/>
          <p:nvPr/>
        </p:nvSpPr>
        <p:spPr>
          <a:xfrm rot="9785631">
            <a:off x="3865869" y="6000101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267B841A-0242-4301-AD0C-D1759661C06D}"/>
              </a:ext>
            </a:extLst>
          </p:cNvPr>
          <p:cNvSpPr/>
          <p:nvPr/>
        </p:nvSpPr>
        <p:spPr>
          <a:xfrm rot="10477530">
            <a:off x="3328550" y="6095632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ED24FCEF-5438-43D4-8660-A2080A50F251}"/>
              </a:ext>
            </a:extLst>
          </p:cNvPr>
          <p:cNvSpPr/>
          <p:nvPr/>
        </p:nvSpPr>
        <p:spPr>
          <a:xfrm rot="12538630">
            <a:off x="2826329" y="6015788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id="{D8B9C631-4E4A-4294-81C5-94D124C44B77}"/>
              </a:ext>
            </a:extLst>
          </p:cNvPr>
          <p:cNvSpPr/>
          <p:nvPr/>
        </p:nvSpPr>
        <p:spPr>
          <a:xfrm rot="12538630">
            <a:off x="2347201" y="5786644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C20A1D69-A692-4F27-BD67-00512F23FE5C}"/>
              </a:ext>
            </a:extLst>
          </p:cNvPr>
          <p:cNvSpPr/>
          <p:nvPr/>
        </p:nvSpPr>
        <p:spPr>
          <a:xfrm rot="20496659">
            <a:off x="6875780" y="4937162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395E0DA1-BFBA-47AE-8298-79DF63D5F3CC}"/>
              </a:ext>
            </a:extLst>
          </p:cNvPr>
          <p:cNvSpPr/>
          <p:nvPr/>
        </p:nvSpPr>
        <p:spPr>
          <a:xfrm rot="20496659">
            <a:off x="7415211" y="4759543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5FF1E697-2322-475D-BF87-F9D8C58E6D82}"/>
              </a:ext>
            </a:extLst>
          </p:cNvPr>
          <p:cNvSpPr/>
          <p:nvPr/>
        </p:nvSpPr>
        <p:spPr>
          <a:xfrm rot="9598751">
            <a:off x="6760870" y="5168915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Strzałka: w prawo 25">
            <a:extLst>
              <a:ext uri="{FF2B5EF4-FFF2-40B4-BE49-F238E27FC236}">
                <a16:creationId xmlns:a16="http://schemas.microsoft.com/office/drawing/2014/main" id="{3C50AD95-8D7F-43E6-8EB0-1C99B21D1245}"/>
              </a:ext>
            </a:extLst>
          </p:cNvPr>
          <p:cNvSpPr/>
          <p:nvPr/>
        </p:nvSpPr>
        <p:spPr>
          <a:xfrm rot="9598751">
            <a:off x="7320041" y="4978135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D569321-FADF-46D7-86AF-5BB91F693CEC}"/>
              </a:ext>
            </a:extLst>
          </p:cNvPr>
          <p:cNvSpPr txBox="1"/>
          <p:nvPr/>
        </p:nvSpPr>
        <p:spPr>
          <a:xfrm>
            <a:off x="9380187" y="3778283"/>
            <a:ext cx="251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RUCH PIESZY </a:t>
            </a:r>
          </a:p>
          <a:p>
            <a:r>
              <a:rPr lang="pl-PL" sz="1600" dirty="0"/>
              <a:t>JEDNĄ STRONĄ </a:t>
            </a:r>
          </a:p>
          <a:p>
            <a:r>
              <a:rPr lang="pl-PL" sz="1600" dirty="0"/>
              <a:t>UL. WŁODARZEWSKIEJ Z ZACHOWANYM DOSTĘPEM DO KAŻDEJ POSESJI</a:t>
            </a:r>
          </a:p>
        </p:txBody>
      </p:sp>
      <p:sp>
        <p:nvSpPr>
          <p:cNvPr id="28" name="Strzałka: w prawo 27">
            <a:extLst>
              <a:ext uri="{FF2B5EF4-FFF2-40B4-BE49-F238E27FC236}">
                <a16:creationId xmlns:a16="http://schemas.microsoft.com/office/drawing/2014/main" id="{99DBBC4F-9FA5-44F5-AFD0-13A283B15D7D}"/>
              </a:ext>
            </a:extLst>
          </p:cNvPr>
          <p:cNvSpPr/>
          <p:nvPr/>
        </p:nvSpPr>
        <p:spPr>
          <a:xfrm rot="12538630">
            <a:off x="1907546" y="5531178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21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ymbol zastępczy zawartości 12">
            <a:extLst>
              <a:ext uri="{FF2B5EF4-FFF2-40B4-BE49-F238E27FC236}">
                <a16:creationId xmlns:a16="http://schemas.microsoft.com/office/drawing/2014/main" id="{8D88AB17-850A-4B3B-9C7F-952F3286B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52" t="17767" r="8027" b="9695"/>
          <a:stretch/>
        </p:blipFill>
        <p:spPr>
          <a:xfrm>
            <a:off x="1354023" y="1156086"/>
            <a:ext cx="8622324" cy="53385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2A3E05-4D1C-4333-85CC-724854BD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/>
              <a:t>ETAP 2</a:t>
            </a:r>
            <a:br>
              <a:rPr lang="pl-PL" dirty="0"/>
            </a:br>
            <a:r>
              <a:rPr lang="pl-PL" sz="2200" dirty="0"/>
              <a:t>RUCH JEDNOKIERUNKOWY POŁOWĄ JEZDNI: </a:t>
            </a:r>
            <a:br>
              <a:rPr lang="pl-PL" sz="2200" dirty="0"/>
            </a:br>
            <a:r>
              <a:rPr lang="pl-PL" sz="2200" dirty="0"/>
              <a:t>ROBOTY PROWADZONE RÓWNOLEGLE NA ODCINKU:</a:t>
            </a:r>
            <a:br>
              <a:rPr lang="pl-PL" sz="2200" dirty="0"/>
            </a:br>
            <a:r>
              <a:rPr lang="pl-PL" sz="2200" dirty="0"/>
              <a:t>UL. USYPISKOWA-UL. PRZY PARKU ; UL. DRAWSKA – UL. ZADUMANA</a:t>
            </a:r>
            <a:br>
              <a:rPr lang="pl-PL" sz="2200" dirty="0"/>
            </a:br>
            <a:r>
              <a:rPr lang="pl-PL" sz="2200" dirty="0"/>
              <a:t>OBJAZD: UL. PRZY PARKU</a:t>
            </a:r>
            <a:br>
              <a:rPr lang="pl-PL" sz="2200" dirty="0"/>
            </a:br>
            <a:r>
              <a:rPr lang="pl-PL" sz="2200" dirty="0"/>
              <a:t>AUTOBUS: zachowany </a:t>
            </a:r>
            <a:br>
              <a:rPr lang="pl-PL" dirty="0"/>
            </a:br>
            <a:r>
              <a:rPr lang="pl-PL" sz="2000" dirty="0"/>
              <a:t>CZAS REALIZACJI: ok. 6 miesięcy</a:t>
            </a:r>
            <a:endParaRPr lang="pl-PL" dirty="0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0DD86426-5949-4803-B18C-93B44C4F3173}"/>
              </a:ext>
            </a:extLst>
          </p:cNvPr>
          <p:cNvSpPr/>
          <p:nvPr/>
        </p:nvSpPr>
        <p:spPr>
          <a:xfrm rot="20586249">
            <a:off x="6292997" y="4162416"/>
            <a:ext cx="1691605" cy="915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4A11522F-5B1A-4750-8D9A-1D846BADC46D}"/>
              </a:ext>
            </a:extLst>
          </p:cNvPr>
          <p:cNvSpPr/>
          <p:nvPr/>
        </p:nvSpPr>
        <p:spPr>
          <a:xfrm rot="9785631">
            <a:off x="3865869" y="6000101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267B841A-0242-4301-AD0C-D1759661C06D}"/>
              </a:ext>
            </a:extLst>
          </p:cNvPr>
          <p:cNvSpPr/>
          <p:nvPr/>
        </p:nvSpPr>
        <p:spPr>
          <a:xfrm rot="10477530">
            <a:off x="3328550" y="6095632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ED24FCEF-5438-43D4-8660-A2080A50F251}"/>
              </a:ext>
            </a:extLst>
          </p:cNvPr>
          <p:cNvSpPr/>
          <p:nvPr/>
        </p:nvSpPr>
        <p:spPr>
          <a:xfrm rot="12538630">
            <a:off x="2740815" y="5996054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86BEABDD-4837-47C8-B060-FCE919D06546}"/>
              </a:ext>
            </a:extLst>
          </p:cNvPr>
          <p:cNvSpPr/>
          <p:nvPr/>
        </p:nvSpPr>
        <p:spPr>
          <a:xfrm rot="9599017">
            <a:off x="6771449" y="5228222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E34DC413-6F59-43A2-A2F1-3ACC020470D9}"/>
              </a:ext>
            </a:extLst>
          </p:cNvPr>
          <p:cNvSpPr/>
          <p:nvPr/>
        </p:nvSpPr>
        <p:spPr>
          <a:xfrm rot="21145825">
            <a:off x="2724614" y="4913858"/>
            <a:ext cx="1691605" cy="915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77F6F95E-46B7-4B58-89F9-6CCDDA2E6D9F}"/>
              </a:ext>
            </a:extLst>
          </p:cNvPr>
          <p:cNvSpPr/>
          <p:nvPr/>
        </p:nvSpPr>
        <p:spPr>
          <a:xfrm rot="9599017">
            <a:off x="7519248" y="5023054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2692372-3161-4ECF-9C7F-B7A7AE8C79A0}"/>
              </a:ext>
            </a:extLst>
          </p:cNvPr>
          <p:cNvSpPr txBox="1"/>
          <p:nvPr/>
        </p:nvSpPr>
        <p:spPr>
          <a:xfrm>
            <a:off x="9380187" y="3778283"/>
            <a:ext cx="251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RUCH PIESZY </a:t>
            </a:r>
          </a:p>
          <a:p>
            <a:r>
              <a:rPr lang="pl-PL" sz="1600" dirty="0"/>
              <a:t>JEDNĄ STRONĄ </a:t>
            </a:r>
          </a:p>
          <a:p>
            <a:r>
              <a:rPr lang="pl-PL" sz="1600" dirty="0"/>
              <a:t>UL. WŁODARZEWSKIEJ Z ZACHOWANYM DOSTĘPEM DO KAŻDEJ POSESJI</a:t>
            </a:r>
          </a:p>
        </p:txBody>
      </p:sp>
      <p:sp>
        <p:nvSpPr>
          <p:cNvPr id="21" name="Strzałka: w prawo 20">
            <a:extLst>
              <a:ext uri="{FF2B5EF4-FFF2-40B4-BE49-F238E27FC236}">
                <a16:creationId xmlns:a16="http://schemas.microsoft.com/office/drawing/2014/main" id="{C762F03C-3C01-4844-890D-702F6CEC809D}"/>
              </a:ext>
            </a:extLst>
          </p:cNvPr>
          <p:cNvSpPr/>
          <p:nvPr/>
        </p:nvSpPr>
        <p:spPr>
          <a:xfrm rot="9599017">
            <a:off x="6106164" y="5433374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: w prawo 26">
            <a:extLst>
              <a:ext uri="{FF2B5EF4-FFF2-40B4-BE49-F238E27FC236}">
                <a16:creationId xmlns:a16="http://schemas.microsoft.com/office/drawing/2014/main" id="{50EF02F0-310F-403E-A072-2D803702C270}"/>
              </a:ext>
            </a:extLst>
          </p:cNvPr>
          <p:cNvSpPr/>
          <p:nvPr/>
        </p:nvSpPr>
        <p:spPr>
          <a:xfrm rot="9599017">
            <a:off x="5429155" y="5644392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: w prawo 27">
            <a:extLst>
              <a:ext uri="{FF2B5EF4-FFF2-40B4-BE49-F238E27FC236}">
                <a16:creationId xmlns:a16="http://schemas.microsoft.com/office/drawing/2014/main" id="{11AC6A8F-6CA5-4391-94AA-FDB11356F5C5}"/>
              </a:ext>
            </a:extLst>
          </p:cNvPr>
          <p:cNvSpPr/>
          <p:nvPr/>
        </p:nvSpPr>
        <p:spPr>
          <a:xfrm rot="9599017">
            <a:off x="4646640" y="5837817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id="{27030204-D13E-43C4-9D2A-95C9867AAE2B}"/>
              </a:ext>
            </a:extLst>
          </p:cNvPr>
          <p:cNvSpPr/>
          <p:nvPr/>
        </p:nvSpPr>
        <p:spPr>
          <a:xfrm rot="12538630">
            <a:off x="2154660" y="5673667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: w prawo 29">
            <a:extLst>
              <a:ext uri="{FF2B5EF4-FFF2-40B4-BE49-F238E27FC236}">
                <a16:creationId xmlns:a16="http://schemas.microsoft.com/office/drawing/2014/main" id="{BECED6DC-F64A-49DF-9080-9F28048F84A6}"/>
              </a:ext>
            </a:extLst>
          </p:cNvPr>
          <p:cNvSpPr/>
          <p:nvPr/>
        </p:nvSpPr>
        <p:spPr>
          <a:xfrm rot="13886637">
            <a:off x="5614104" y="3771873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1" name="Strzałka: w prawo 30">
            <a:extLst>
              <a:ext uri="{FF2B5EF4-FFF2-40B4-BE49-F238E27FC236}">
                <a16:creationId xmlns:a16="http://schemas.microsoft.com/office/drawing/2014/main" id="{AB3AF1A2-468F-46C4-AEFC-EE3EE6EF3CC5}"/>
              </a:ext>
            </a:extLst>
          </p:cNvPr>
          <p:cNvSpPr/>
          <p:nvPr/>
        </p:nvSpPr>
        <p:spPr>
          <a:xfrm rot="3059612">
            <a:off x="5346421" y="4066425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51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ymbol zastępczy zawartości 12">
            <a:extLst>
              <a:ext uri="{FF2B5EF4-FFF2-40B4-BE49-F238E27FC236}">
                <a16:creationId xmlns:a16="http://schemas.microsoft.com/office/drawing/2014/main" id="{6C45F1E7-0440-442F-A203-DD5C81A19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52" t="17767" r="8027" b="9695"/>
          <a:stretch/>
        </p:blipFill>
        <p:spPr>
          <a:xfrm>
            <a:off x="1517208" y="1173672"/>
            <a:ext cx="8622324" cy="53385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2A3E05-4D1C-4333-85CC-724854BD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3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u="sng" dirty="0"/>
              <a:t>ETAP 3</a:t>
            </a:r>
            <a:br>
              <a:rPr lang="pl-PL" dirty="0"/>
            </a:br>
            <a:r>
              <a:rPr lang="pl-PL" sz="2200" dirty="0"/>
              <a:t>RUCH JEDNOKIERUNKOWY POŁOWĄ JEZDNI NA ODCINKU: UL. USYPISKOWA-UL. PRZY PARKU</a:t>
            </a:r>
            <a:br>
              <a:rPr lang="pl-PL" sz="2200" dirty="0"/>
            </a:br>
            <a:r>
              <a:rPr lang="pl-PL" sz="2200" dirty="0"/>
              <a:t>CAŁKOWITE ZAMKNIĘCIE NA ODCINKU: UL. ZADUMANA - UL. ALEJE JEROZOLIMSKIE </a:t>
            </a:r>
            <a:br>
              <a:rPr lang="pl-PL" dirty="0"/>
            </a:br>
            <a:r>
              <a:rPr lang="pl-PL" sz="2000" dirty="0"/>
              <a:t>CZAS REALIZACJI: ok. 2 miesiące (okres wakacyjny)</a:t>
            </a:r>
            <a:br>
              <a:rPr lang="pl-PL" sz="2000" dirty="0"/>
            </a:br>
            <a:r>
              <a:rPr lang="pl-PL" sz="2000" dirty="0"/>
              <a:t>OBJAZD: UL. PRZY PARKU</a:t>
            </a:r>
            <a:br>
              <a:rPr lang="pl-PL" sz="2000" dirty="0"/>
            </a:br>
            <a:r>
              <a:rPr lang="pl-PL" sz="2000" dirty="0"/>
              <a:t>AUTOBUS: wyłączona linia 208 na okres wakacyjny (lipiec-sierpień 2019)</a:t>
            </a:r>
            <a:br>
              <a:rPr lang="pl-PL" sz="2000" dirty="0"/>
            </a:br>
            <a:endParaRPr lang="pl-PL" dirty="0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0DD86426-5949-4803-B18C-93B44C4F3173}"/>
              </a:ext>
            </a:extLst>
          </p:cNvPr>
          <p:cNvSpPr/>
          <p:nvPr/>
        </p:nvSpPr>
        <p:spPr>
          <a:xfrm rot="20743540">
            <a:off x="6434367" y="4057384"/>
            <a:ext cx="1691605" cy="915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F5055546-1966-41DC-A771-2FA261259788}"/>
              </a:ext>
            </a:extLst>
          </p:cNvPr>
          <p:cNvSpPr/>
          <p:nvPr/>
        </p:nvSpPr>
        <p:spPr>
          <a:xfrm rot="1777864">
            <a:off x="2862086" y="6165888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143DB12-35D1-4AB8-85CD-F47A28400685}"/>
              </a:ext>
            </a:extLst>
          </p:cNvPr>
          <p:cNvSpPr/>
          <p:nvPr/>
        </p:nvSpPr>
        <p:spPr>
          <a:xfrm rot="20496659">
            <a:off x="4764908" y="5846777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E432ED34-1F20-4905-9E0F-B41185C0B2E6}"/>
              </a:ext>
            </a:extLst>
          </p:cNvPr>
          <p:cNvSpPr/>
          <p:nvPr/>
        </p:nvSpPr>
        <p:spPr>
          <a:xfrm rot="20496659">
            <a:off x="5397699" y="5612867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AC725C1A-0FFC-4FE6-9C20-A591D09109D2}"/>
              </a:ext>
            </a:extLst>
          </p:cNvPr>
          <p:cNvSpPr/>
          <p:nvPr/>
        </p:nvSpPr>
        <p:spPr>
          <a:xfrm rot="9598751">
            <a:off x="4347150" y="5787866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7AC08DA-FD3F-4194-9D92-3EBD4E15DE48}"/>
              </a:ext>
            </a:extLst>
          </p:cNvPr>
          <p:cNvSpPr/>
          <p:nvPr/>
        </p:nvSpPr>
        <p:spPr>
          <a:xfrm rot="9634189">
            <a:off x="4946063" y="5583194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86BEABDD-4837-47C8-B060-FCE919D06546}"/>
              </a:ext>
            </a:extLst>
          </p:cNvPr>
          <p:cNvSpPr/>
          <p:nvPr/>
        </p:nvSpPr>
        <p:spPr>
          <a:xfrm rot="9756308">
            <a:off x="7531666" y="4900442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prawo 20">
            <a:extLst>
              <a:ext uri="{FF2B5EF4-FFF2-40B4-BE49-F238E27FC236}">
                <a16:creationId xmlns:a16="http://schemas.microsoft.com/office/drawing/2014/main" id="{765B0B67-9118-4D3E-A521-8A4878B8AF04}"/>
              </a:ext>
            </a:extLst>
          </p:cNvPr>
          <p:cNvSpPr/>
          <p:nvPr/>
        </p:nvSpPr>
        <p:spPr>
          <a:xfrm rot="9756308">
            <a:off x="6909545" y="5077124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E34DC413-6F59-43A2-A2F1-3ACC020470D9}"/>
              </a:ext>
            </a:extLst>
          </p:cNvPr>
          <p:cNvSpPr/>
          <p:nvPr/>
        </p:nvSpPr>
        <p:spPr>
          <a:xfrm rot="2615198">
            <a:off x="2269058" y="4986346"/>
            <a:ext cx="770609" cy="317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67D0F9-549A-4187-BE07-B6E484BC6685}"/>
              </a:ext>
            </a:extLst>
          </p:cNvPr>
          <p:cNvSpPr txBox="1"/>
          <p:nvPr/>
        </p:nvSpPr>
        <p:spPr>
          <a:xfrm>
            <a:off x="727571" y="4657962"/>
            <a:ext cx="157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Odcinek zamknięty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213394A-80D3-466B-BFA4-64EF1EBA8295}"/>
              </a:ext>
            </a:extLst>
          </p:cNvPr>
          <p:cNvCxnSpPr>
            <a:cxnSpLocks/>
          </p:cNvCxnSpPr>
          <p:nvPr/>
        </p:nvCxnSpPr>
        <p:spPr>
          <a:xfrm flipH="1">
            <a:off x="838201" y="5012424"/>
            <a:ext cx="1602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61CA639A-3BE0-44CB-9BE4-1CC231FF4610}"/>
              </a:ext>
            </a:extLst>
          </p:cNvPr>
          <p:cNvSpPr/>
          <p:nvPr/>
        </p:nvSpPr>
        <p:spPr>
          <a:xfrm rot="9859120">
            <a:off x="3688389" y="5982367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E8BE47D3-5156-4E5D-8658-2633E89519E1}"/>
              </a:ext>
            </a:extLst>
          </p:cNvPr>
          <p:cNvSpPr/>
          <p:nvPr/>
        </p:nvSpPr>
        <p:spPr>
          <a:xfrm rot="12553313">
            <a:off x="3036067" y="5971266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5541380F-23E2-4A31-8E06-476CA9E73C82}"/>
              </a:ext>
            </a:extLst>
          </p:cNvPr>
          <p:cNvSpPr/>
          <p:nvPr/>
        </p:nvSpPr>
        <p:spPr>
          <a:xfrm rot="20496659">
            <a:off x="4184709" y="6015724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Strzałka: w prawo 25">
            <a:extLst>
              <a:ext uri="{FF2B5EF4-FFF2-40B4-BE49-F238E27FC236}">
                <a16:creationId xmlns:a16="http://schemas.microsoft.com/office/drawing/2014/main" id="{EFA07CEA-6CEC-4409-9CB3-8E71055C0D90}"/>
              </a:ext>
            </a:extLst>
          </p:cNvPr>
          <p:cNvSpPr/>
          <p:nvPr/>
        </p:nvSpPr>
        <p:spPr>
          <a:xfrm rot="20629642">
            <a:off x="3580223" y="6234997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Strzałka: w prawo 26">
            <a:extLst>
              <a:ext uri="{FF2B5EF4-FFF2-40B4-BE49-F238E27FC236}">
                <a16:creationId xmlns:a16="http://schemas.microsoft.com/office/drawing/2014/main" id="{417BFA0E-E2B5-4BC2-8422-3EAFE8A55C89}"/>
              </a:ext>
            </a:extLst>
          </p:cNvPr>
          <p:cNvSpPr/>
          <p:nvPr/>
        </p:nvSpPr>
        <p:spPr>
          <a:xfrm rot="3208614">
            <a:off x="5647988" y="4212042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28" name="Strzałka: w prawo 27">
            <a:extLst>
              <a:ext uri="{FF2B5EF4-FFF2-40B4-BE49-F238E27FC236}">
                <a16:creationId xmlns:a16="http://schemas.microsoft.com/office/drawing/2014/main" id="{59D458E7-F923-4FD2-9C24-1A5F275DD58D}"/>
              </a:ext>
            </a:extLst>
          </p:cNvPr>
          <p:cNvSpPr/>
          <p:nvPr/>
        </p:nvSpPr>
        <p:spPr>
          <a:xfrm rot="13936466">
            <a:off x="5593413" y="3684880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30" name="Strzałka: w prawo 29">
            <a:extLst>
              <a:ext uri="{FF2B5EF4-FFF2-40B4-BE49-F238E27FC236}">
                <a16:creationId xmlns:a16="http://schemas.microsoft.com/office/drawing/2014/main" id="{87957A93-7287-49D2-B9BD-B04616716C70}"/>
              </a:ext>
            </a:extLst>
          </p:cNvPr>
          <p:cNvSpPr/>
          <p:nvPr/>
        </p:nvSpPr>
        <p:spPr>
          <a:xfrm rot="20496659">
            <a:off x="6086547" y="5405603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31" name="Strzałka: w prawo 30">
            <a:extLst>
              <a:ext uri="{FF2B5EF4-FFF2-40B4-BE49-F238E27FC236}">
                <a16:creationId xmlns:a16="http://schemas.microsoft.com/office/drawing/2014/main" id="{783F1ACA-856C-4338-9285-2E135E83B03F}"/>
              </a:ext>
            </a:extLst>
          </p:cNvPr>
          <p:cNvSpPr/>
          <p:nvPr/>
        </p:nvSpPr>
        <p:spPr>
          <a:xfrm rot="9634189">
            <a:off x="5762927" y="5321066"/>
            <a:ext cx="401085" cy="1305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877CC7E-CDE8-4F91-ACB2-0AAAEF7B4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9"/>
          <a:stretch/>
        </p:blipFill>
        <p:spPr>
          <a:xfrm>
            <a:off x="2136312" y="5396012"/>
            <a:ext cx="263988" cy="294737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47D66BE7-BAED-40DB-A0A1-29CDCEEE1EEF}"/>
              </a:ext>
            </a:extLst>
          </p:cNvPr>
          <p:cNvSpPr txBox="1"/>
          <p:nvPr/>
        </p:nvSpPr>
        <p:spPr>
          <a:xfrm>
            <a:off x="9689376" y="4126939"/>
            <a:ext cx="251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RUCH PIESZY </a:t>
            </a:r>
          </a:p>
          <a:p>
            <a:r>
              <a:rPr lang="pl-PL" sz="1600" dirty="0"/>
              <a:t>JEDNĄ STRONĄ </a:t>
            </a:r>
          </a:p>
          <a:p>
            <a:r>
              <a:rPr lang="pl-PL" sz="1600" dirty="0"/>
              <a:t>UL. WŁODARZEWSKIEJ Z ZACHOWANYM DOSTĘPEM DO KAŻDEJ POSESJI</a:t>
            </a:r>
          </a:p>
        </p:txBody>
      </p:sp>
    </p:spTree>
    <p:extLst>
      <p:ext uri="{BB962C8B-B14F-4D97-AF65-F5344CB8AC3E}">
        <p14:creationId xmlns:p14="http://schemas.microsoft.com/office/powerpoint/2010/main" val="21796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ymbol zastępczy zawartości 12">
            <a:extLst>
              <a:ext uri="{FF2B5EF4-FFF2-40B4-BE49-F238E27FC236}">
                <a16:creationId xmlns:a16="http://schemas.microsoft.com/office/drawing/2014/main" id="{825A05B1-41D8-4F84-8A1E-539B950AD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52" t="17767" r="8027" b="9695"/>
          <a:stretch/>
        </p:blipFill>
        <p:spPr>
          <a:xfrm>
            <a:off x="1516414" y="1212065"/>
            <a:ext cx="8622324" cy="53385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2A3E05-4D1C-4333-85CC-724854BD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/>
              <a:t>ETAP 4</a:t>
            </a:r>
            <a:br>
              <a:rPr lang="pl-PL" dirty="0"/>
            </a:br>
            <a:r>
              <a:rPr lang="pl-PL" sz="2200" dirty="0"/>
              <a:t>RUCH JEDNOKIERUNKOWY POŁOWĄ JEZDNI</a:t>
            </a:r>
            <a:br>
              <a:rPr lang="pl-PL" sz="2200" dirty="0"/>
            </a:br>
            <a:r>
              <a:rPr lang="pl-PL" sz="2200" dirty="0"/>
              <a:t>ROBOTY PROWADZONE NA ODCINKU: UL. PRZY PARKU – AL.JEROZOLIMSKIE</a:t>
            </a:r>
            <a:br>
              <a:rPr lang="pl-PL" sz="2200" dirty="0"/>
            </a:br>
            <a:r>
              <a:rPr lang="pl-PL" sz="2200" dirty="0"/>
              <a:t>AUTOBUS: zachowany</a:t>
            </a:r>
            <a:br>
              <a:rPr lang="pl-PL" sz="2200" dirty="0"/>
            </a:br>
            <a:r>
              <a:rPr lang="pl-PL" sz="2000" dirty="0"/>
              <a:t>CZAS REALIZACJI: ok. 6 miesięcy</a:t>
            </a:r>
            <a:endParaRPr lang="pl-PL" dirty="0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0DD86426-5949-4803-B18C-93B44C4F3173}"/>
              </a:ext>
            </a:extLst>
          </p:cNvPr>
          <p:cNvSpPr/>
          <p:nvPr/>
        </p:nvSpPr>
        <p:spPr>
          <a:xfrm rot="20586249">
            <a:off x="4762879" y="4550866"/>
            <a:ext cx="1691605" cy="915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3223FBBB-02D1-4EBD-AB0D-ED4395703477}"/>
              </a:ext>
            </a:extLst>
          </p:cNvPr>
          <p:cNvSpPr/>
          <p:nvPr/>
        </p:nvSpPr>
        <p:spPr>
          <a:xfrm rot="9877424">
            <a:off x="6191685" y="5381318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prawo 30">
            <a:extLst>
              <a:ext uri="{FF2B5EF4-FFF2-40B4-BE49-F238E27FC236}">
                <a16:creationId xmlns:a16="http://schemas.microsoft.com/office/drawing/2014/main" id="{27F87D1D-5316-4BBB-984B-458E36C4D66F}"/>
              </a:ext>
            </a:extLst>
          </p:cNvPr>
          <p:cNvSpPr/>
          <p:nvPr/>
        </p:nvSpPr>
        <p:spPr>
          <a:xfrm rot="9877424">
            <a:off x="5627034" y="5533718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: w prawo 31">
            <a:extLst>
              <a:ext uri="{FF2B5EF4-FFF2-40B4-BE49-F238E27FC236}">
                <a16:creationId xmlns:a16="http://schemas.microsoft.com/office/drawing/2014/main" id="{3B227D78-6F9E-4319-A1FA-AB46C623EAAC}"/>
              </a:ext>
            </a:extLst>
          </p:cNvPr>
          <p:cNvSpPr/>
          <p:nvPr/>
        </p:nvSpPr>
        <p:spPr>
          <a:xfrm rot="9877424">
            <a:off x="5034980" y="5685018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EBA59B2-CCF7-474D-86E6-D12FF5FDCEED}"/>
              </a:ext>
            </a:extLst>
          </p:cNvPr>
          <p:cNvSpPr txBox="1"/>
          <p:nvPr/>
        </p:nvSpPr>
        <p:spPr>
          <a:xfrm>
            <a:off x="9689376" y="4126939"/>
            <a:ext cx="251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RUCH PIESZY </a:t>
            </a:r>
          </a:p>
          <a:p>
            <a:r>
              <a:rPr lang="pl-PL" sz="1600" dirty="0"/>
              <a:t>JEDNĄ STRONĄ </a:t>
            </a:r>
          </a:p>
          <a:p>
            <a:r>
              <a:rPr lang="pl-PL" sz="1600" dirty="0"/>
              <a:t>UL. WŁODARZEWSKIEJ Z ZACHOWANYM DOSTĘPEM DO KAŻDEJ POSESJI</a:t>
            </a:r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CF975AFC-A4D7-4767-9C26-50045EEC6E6F}"/>
              </a:ext>
            </a:extLst>
          </p:cNvPr>
          <p:cNvSpPr/>
          <p:nvPr/>
        </p:nvSpPr>
        <p:spPr>
          <a:xfrm rot="9877424">
            <a:off x="6845246" y="5199610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77931741-7BD4-424D-9B4C-55995751DD17}"/>
              </a:ext>
            </a:extLst>
          </p:cNvPr>
          <p:cNvSpPr/>
          <p:nvPr/>
        </p:nvSpPr>
        <p:spPr>
          <a:xfrm rot="9877424">
            <a:off x="7873944" y="4935838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A46CBBE4-A26A-49B6-AD91-18B7F95B3EBA}"/>
              </a:ext>
            </a:extLst>
          </p:cNvPr>
          <p:cNvSpPr/>
          <p:nvPr/>
        </p:nvSpPr>
        <p:spPr>
          <a:xfrm rot="9877424">
            <a:off x="7381580" y="5067726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: w prawo 39">
            <a:extLst>
              <a:ext uri="{FF2B5EF4-FFF2-40B4-BE49-F238E27FC236}">
                <a16:creationId xmlns:a16="http://schemas.microsoft.com/office/drawing/2014/main" id="{ECD5849F-65A8-4027-B7B4-1623AEEEB9A8}"/>
              </a:ext>
            </a:extLst>
          </p:cNvPr>
          <p:cNvSpPr/>
          <p:nvPr/>
        </p:nvSpPr>
        <p:spPr>
          <a:xfrm rot="9877424">
            <a:off x="4409778" y="5832652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trzałka: w prawo 42">
            <a:extLst>
              <a:ext uri="{FF2B5EF4-FFF2-40B4-BE49-F238E27FC236}">
                <a16:creationId xmlns:a16="http://schemas.microsoft.com/office/drawing/2014/main" id="{FC4B148F-D4BC-451B-871D-60AB28D657AC}"/>
              </a:ext>
            </a:extLst>
          </p:cNvPr>
          <p:cNvSpPr/>
          <p:nvPr/>
        </p:nvSpPr>
        <p:spPr>
          <a:xfrm rot="9877424">
            <a:off x="3644848" y="6017295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trzałka: w prawo 43">
            <a:extLst>
              <a:ext uri="{FF2B5EF4-FFF2-40B4-BE49-F238E27FC236}">
                <a16:creationId xmlns:a16="http://schemas.microsoft.com/office/drawing/2014/main" id="{AB12F531-2656-4BC6-B78E-5988323C02DA}"/>
              </a:ext>
            </a:extLst>
          </p:cNvPr>
          <p:cNvSpPr/>
          <p:nvPr/>
        </p:nvSpPr>
        <p:spPr>
          <a:xfrm rot="11057349">
            <a:off x="3041112" y="6090565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Strzałka: w prawo 45">
            <a:extLst>
              <a:ext uri="{FF2B5EF4-FFF2-40B4-BE49-F238E27FC236}">
                <a16:creationId xmlns:a16="http://schemas.microsoft.com/office/drawing/2014/main" id="{8921F0A3-17E8-4D63-8CED-FAB0257C70D5}"/>
              </a:ext>
            </a:extLst>
          </p:cNvPr>
          <p:cNvSpPr/>
          <p:nvPr/>
        </p:nvSpPr>
        <p:spPr>
          <a:xfrm rot="12991994">
            <a:off x="2506905" y="5868675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Strzałka: w prawo 46">
            <a:extLst>
              <a:ext uri="{FF2B5EF4-FFF2-40B4-BE49-F238E27FC236}">
                <a16:creationId xmlns:a16="http://schemas.microsoft.com/office/drawing/2014/main" id="{E467D0C9-31B2-4835-BC36-4C64C0A5444C}"/>
              </a:ext>
            </a:extLst>
          </p:cNvPr>
          <p:cNvSpPr/>
          <p:nvPr/>
        </p:nvSpPr>
        <p:spPr>
          <a:xfrm rot="12991994">
            <a:off x="2008673" y="5528701"/>
            <a:ext cx="401085" cy="13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58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274</Words>
  <Application>Microsoft Office PowerPoint</Application>
  <PresentationFormat>Panoramiczny</PresentationFormat>
  <Paragraphs>56</Paragraphs>
  <Slides>11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ETAPOWANIE ROBÓT   "Przebudowa ul. Włodarzewskiej na odcinku od ul. Usypiskowej do Al. Jerozolimskich wraz z odwodnieniem"</vt:lpstr>
      <vt:lpstr>ZAKRES DO WYKONANIA</vt:lpstr>
      <vt:lpstr>PODZIAŁ NA ODCINKI</vt:lpstr>
      <vt:lpstr>PODZIAŁ NA ODCINKI</vt:lpstr>
      <vt:lpstr>ETAP 0 WARUNKI KONIECZNE DO ROZPOCZĘCIA PRAC </vt:lpstr>
      <vt:lpstr>ETAP 1 RUCH JEDNOKIERUNKOWY POŁOWĄ JEZDNI NA ODCINKU: UL. DRAWSKA – UL. ZADUMANA AUTOBUS: zachowany CZAS REALIZACJI: ok. 3 miesiące</vt:lpstr>
      <vt:lpstr>ETAP 2 RUCH JEDNOKIERUNKOWY POŁOWĄ JEZDNI:  ROBOTY PROWADZONE RÓWNOLEGLE NA ODCINKU: UL. USYPISKOWA-UL. PRZY PARKU ; UL. DRAWSKA – UL. ZADUMANA OBJAZD: UL. PRZY PARKU AUTOBUS: zachowany  CZAS REALIZACJI: ok. 6 miesięcy</vt:lpstr>
      <vt:lpstr>ETAP 3 RUCH JEDNOKIERUNKOWY POŁOWĄ JEZDNI NA ODCINKU: UL. USYPISKOWA-UL. PRZY PARKU CAŁKOWITE ZAMKNIĘCIE NA ODCINKU: UL. ZADUMANA - UL. ALEJE JEROZOLIMSKIE  CZAS REALIZACJI: ok. 2 miesiące (okres wakacyjny) OBJAZD: UL. PRZY PARKU AUTOBUS: wyłączona linia 208 na okres wakacyjny (lipiec-sierpień 2019) </vt:lpstr>
      <vt:lpstr>ETAP 4 RUCH JEDNOKIERUNKOWY POŁOWĄ JEZDNI ROBOTY PROWADZONE NA ODCINKU: UL. PRZY PARKU – AL.JEROZOLIMSKIE AUTOBUS: zachowany CZAS REALIZACJI: ok. 6 miesięcy</vt:lpstr>
      <vt:lpstr>PROJEKTOWANE OBJAZDY </vt:lpstr>
      <vt:lpstr>PROJEKTOWANE OBJAZDY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Stepniak</dc:creator>
  <cp:lastModifiedBy>Robert Stepniak</cp:lastModifiedBy>
  <cp:revision>50</cp:revision>
  <dcterms:created xsi:type="dcterms:W3CDTF">2018-10-11T14:27:35Z</dcterms:created>
  <dcterms:modified xsi:type="dcterms:W3CDTF">2018-10-16T09:16:39Z</dcterms:modified>
</cp:coreProperties>
</file>